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_rels/presentation.xml.rels" ContentType="application/vnd.openxmlformats-package.relationships+xml"/>
  <Override PartName="/ppt/media/image30.png" ContentType="image/png"/>
  <Override PartName="/ppt/media/image29.png" ContentType="image/png"/>
  <Override PartName="/ppt/media/image27.png" ContentType="image/png"/>
  <Override PartName="/ppt/media/image26.png" ContentType="image/png"/>
  <Override PartName="/ppt/media/image25.jpeg" ContentType="image/jpeg"/>
  <Override PartName="/ppt/media/image24.png" ContentType="image/png"/>
  <Override PartName="/ppt/media/image9.png" ContentType="image/png"/>
  <Override PartName="/ppt/media/image10.png" ContentType="image/png"/>
  <Override PartName="/ppt/media/image8.png" ContentType="image/png"/>
  <Override PartName="/ppt/media/image7.png" ContentType="image/png"/>
  <Override PartName="/ppt/media/image22.jpeg" ContentType="image/jpeg"/>
  <Override PartName="/ppt/media/image1.png" ContentType="image/png"/>
  <Override PartName="/ppt/media/image32.gif" ContentType="image/gif"/>
  <Override PartName="/ppt/media/image6.png" ContentType="image/png"/>
  <Override PartName="/ppt/media/image21.png" ContentType="image/png"/>
  <Override PartName="/ppt/media/image2.png" ContentType="image/png"/>
  <Override PartName="/ppt/media/image19.jpeg" ContentType="image/jpeg"/>
  <Override PartName="/ppt/media/image3.png" ContentType="image/png"/>
  <Override PartName="/ppt/media/image4.png" ContentType="image/png"/>
  <Override PartName="/ppt/media/image11.png" ContentType="image/png"/>
  <Override PartName="/ppt/media/image28.png" ContentType="image/png"/>
  <Override PartName="/ppt/media/image18.jpeg" ContentType="image/jpeg"/>
  <Override PartName="/ppt/media/image12.png" ContentType="image/png"/>
  <Override PartName="/ppt/media/image13.png" ContentType="image/png"/>
  <Override PartName="/ppt/media/image33.jpeg" ContentType="image/jpeg"/>
  <Override PartName="/ppt/media/image14.png" ContentType="image/png"/>
  <Override PartName="/ppt/media/image23.jpeg" ContentType="image/jpeg"/>
  <Override PartName="/ppt/media/image15.png" ContentType="image/png"/>
  <Override PartName="/ppt/media/image16.png" ContentType="image/png"/>
  <Override PartName="/ppt/media/image17.png" ContentType="image/png"/>
  <Override PartName="/ppt/media/image31.gif" ContentType="image/gif"/>
  <Override PartName="/ppt/media/image5.png" ContentType="image/png"/>
  <Override PartName="/ppt/media/image20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gif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6.png"/><Relationship Id="rId3" Type="http://schemas.openxmlformats.org/officeDocument/2006/relationships/image" Target="../media/image17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2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6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6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57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8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99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401560" y="6229800"/>
            <a:ext cx="456120" cy="456120"/>
          </a:xfrm>
          <a:prstGeom prst="ellipse">
            <a:avLst/>
          </a:prstGeom>
          <a:blipFill>
            <a:blip r:embed="rId2"/>
            <a:tile/>
          </a:blip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11431080" y="6258960"/>
            <a:ext cx="397800" cy="397800"/>
          </a:xfrm>
          <a:prstGeom prst="ellipse">
            <a:avLst/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920880" y="1347120"/>
            <a:ext cx="10221840" cy="79560"/>
          </a:xfrm>
          <a:prstGeom prst="rect">
            <a:avLst/>
          </a:prstGeom>
          <a:blipFill>
            <a:blip r:embed="rId3"/>
            <a:tile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920880" y="4299840"/>
            <a:ext cx="10221840" cy="79560"/>
          </a:xfrm>
          <a:prstGeom prst="rect">
            <a:avLst/>
          </a:prstGeom>
          <a:blipFill>
            <a:blip r:embed="rId4"/>
            <a:tile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920880" y="1484640"/>
            <a:ext cx="10221840" cy="2742120"/>
          </a:xfrm>
          <a:prstGeom prst="rect">
            <a:avLst/>
          </a:prstGeom>
          <a:blipFill>
            <a:blip r:embed="rId5"/>
            <a:tile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9649080" y="4069080"/>
            <a:ext cx="1080000" cy="1080000"/>
          </a:xfrm>
          <a:prstGeom prst="ellipse">
            <a:avLst/>
          </a:prstGeom>
          <a:blipFill>
            <a:blip r:embed="rId6"/>
            <a:tile/>
          </a:blip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7"/>
          <p:cNvSpPr/>
          <p:nvPr/>
        </p:nvSpPr>
        <p:spPr>
          <a:xfrm>
            <a:off x="9757440" y="4177080"/>
            <a:ext cx="863640" cy="863640"/>
          </a:xfrm>
          <a:prstGeom prst="ellipse">
            <a:avLst/>
          </a:prstGeom>
          <a:noFill/>
          <a:ln w="255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PlaceHolder 8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080" cy="1249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11401560" y="6229800"/>
            <a:ext cx="456120" cy="456120"/>
          </a:xfrm>
          <a:prstGeom prst="ellipse">
            <a:avLst/>
          </a:prstGeom>
          <a:blipFill>
            <a:blip r:embed="rId2"/>
            <a:tile/>
          </a:blip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CustomShape 2"/>
          <p:cNvSpPr/>
          <p:nvPr/>
        </p:nvSpPr>
        <p:spPr>
          <a:xfrm>
            <a:off x="11431080" y="6258960"/>
            <a:ext cx="397800" cy="397800"/>
          </a:xfrm>
          <a:prstGeom prst="ellipse">
            <a:avLst/>
          </a:prstGeom>
          <a:noFill/>
          <a:ln w="126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Для правки текста заголовка щёлкните мышью</a:t>
            </a:r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Для правки текста заголовка щёлкните мышью</a:t>
            </a:r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Line 1"/>
          <p:cNvSpPr/>
          <p:nvPr/>
        </p:nvSpPr>
        <p:spPr>
          <a:xfrm flipH="1">
            <a:off x="11275920" y="2963160"/>
            <a:ext cx="912600" cy="91296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18" name="Line 2"/>
          <p:cNvSpPr/>
          <p:nvPr/>
        </p:nvSpPr>
        <p:spPr>
          <a:xfrm flipH="1">
            <a:off x="9206640" y="3190320"/>
            <a:ext cx="2981880" cy="298188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19" name="Line 3"/>
          <p:cNvSpPr/>
          <p:nvPr/>
        </p:nvSpPr>
        <p:spPr>
          <a:xfrm flipH="1">
            <a:off x="10292040" y="3285000"/>
            <a:ext cx="1896480" cy="189648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20" name="Line 4"/>
          <p:cNvSpPr/>
          <p:nvPr/>
        </p:nvSpPr>
        <p:spPr>
          <a:xfrm flipH="1">
            <a:off x="10442880" y="3130920"/>
            <a:ext cx="1745640" cy="174564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21" name="Line 5"/>
          <p:cNvSpPr/>
          <p:nvPr/>
        </p:nvSpPr>
        <p:spPr>
          <a:xfrm flipH="1">
            <a:off x="10918800" y="3682800"/>
            <a:ext cx="1269720" cy="127008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22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Для правки текста заголовка щёлкните мышью</a:t>
            </a:r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457200" y="0"/>
            <a:ext cx="1121400" cy="5328000"/>
          </a:xfrm>
          <a:custGeom>
            <a:avLst/>
            <a:gdLst/>
            <a:ahLst/>
            <a:rect l="l" t="t" r="r" b="b"/>
            <a:pathLst>
              <a:path w="707" h="3357">
                <a:moveTo>
                  <a:pt x="0" y="3330"/>
                </a:moveTo>
                <a:lnTo>
                  <a:pt x="156" y="3357"/>
                </a:lnTo>
                <a:lnTo>
                  <a:pt x="707" y="0"/>
                </a:lnTo>
                <a:lnTo>
                  <a:pt x="547" y="0"/>
                </a:lnTo>
                <a:lnTo>
                  <a:pt x="0" y="33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CustomShape 2"/>
          <p:cNvSpPr/>
          <p:nvPr/>
        </p:nvSpPr>
        <p:spPr>
          <a:xfrm>
            <a:off x="150840" y="0"/>
            <a:ext cx="1116360" cy="5275800"/>
          </a:xfrm>
          <a:custGeom>
            <a:avLst/>
            <a:gdLst/>
            <a:ahLst/>
            <a:rect l="l" t="t" r="r" b="b"/>
            <a:pathLst>
              <a:path w="704" h="3324">
                <a:moveTo>
                  <a:pt x="704" y="0"/>
                </a:moveTo>
                <a:lnTo>
                  <a:pt x="545" y="0"/>
                </a:lnTo>
                <a:lnTo>
                  <a:pt x="0" y="3300"/>
                </a:lnTo>
                <a:lnTo>
                  <a:pt x="157" y="3324"/>
                </a:lnTo>
                <a:lnTo>
                  <a:pt x="70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3"/>
          <p:cNvSpPr/>
          <p:nvPr/>
        </p:nvSpPr>
        <p:spPr>
          <a:xfrm>
            <a:off x="150840" y="5238720"/>
            <a:ext cx="1227600" cy="1618200"/>
          </a:xfrm>
          <a:custGeom>
            <a:avLst/>
            <a:gdLst/>
            <a:ahLst/>
            <a:rect l="l" t="t" r="r" b="b"/>
            <a:pathLst>
              <a:path w="774" h="1020">
                <a:moveTo>
                  <a:pt x="0" y="0"/>
                </a:moveTo>
                <a:lnTo>
                  <a:pt x="740" y="1020"/>
                </a:lnTo>
                <a:lnTo>
                  <a:pt x="774" y="10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CustomShape 4"/>
          <p:cNvSpPr/>
          <p:nvPr/>
        </p:nvSpPr>
        <p:spPr>
          <a:xfrm>
            <a:off x="457200" y="5291280"/>
            <a:ext cx="1494360" cy="1565640"/>
          </a:xfrm>
          <a:custGeom>
            <a:avLst/>
            <a:gdLst/>
            <a:ahLst/>
            <a:rect l="l" t="t" r="r" b="b"/>
            <a:pathLst>
              <a:path w="942" h="987">
                <a:moveTo>
                  <a:pt x="0" y="0"/>
                </a:moveTo>
                <a:lnTo>
                  <a:pt x="909" y="987"/>
                </a:lnTo>
                <a:lnTo>
                  <a:pt x="942" y="98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5"/>
          <p:cNvSpPr/>
          <p:nvPr/>
        </p:nvSpPr>
        <p:spPr>
          <a:xfrm>
            <a:off x="457200" y="5286240"/>
            <a:ext cx="2129400" cy="1570680"/>
          </a:xfrm>
          <a:custGeom>
            <a:avLst/>
            <a:gdLst/>
            <a:ahLst/>
            <a:rect l="l" t="t" r="r" b="b"/>
            <a:pathLst>
              <a:path w="1342" h="990">
                <a:moveTo>
                  <a:pt x="0" y="3"/>
                </a:moveTo>
                <a:lnTo>
                  <a:pt x="942" y="990"/>
                </a:lnTo>
                <a:lnTo>
                  <a:pt x="1342" y="990"/>
                </a:lnTo>
                <a:lnTo>
                  <a:pt x="156" y="27"/>
                </a:lnTo>
                <a:lnTo>
                  <a:pt x="0" y="0"/>
                </a:lnTo>
                <a:lnTo>
                  <a:pt x="0" y="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6"/>
          <p:cNvSpPr/>
          <p:nvPr/>
        </p:nvSpPr>
        <p:spPr>
          <a:xfrm>
            <a:off x="150840" y="5238720"/>
            <a:ext cx="1694520" cy="1618200"/>
          </a:xfrm>
          <a:custGeom>
            <a:avLst/>
            <a:gdLst/>
            <a:ahLst/>
            <a:rect l="l" t="t" r="r" b="b"/>
            <a:pathLst>
              <a:path w="1068" h="1020">
                <a:moveTo>
                  <a:pt x="1068" y="1020"/>
                </a:moveTo>
                <a:lnTo>
                  <a:pt x="184" y="60"/>
                </a:lnTo>
                <a:lnTo>
                  <a:pt x="154" y="27"/>
                </a:lnTo>
                <a:lnTo>
                  <a:pt x="157" y="27"/>
                </a:lnTo>
                <a:lnTo>
                  <a:pt x="157" y="24"/>
                </a:lnTo>
                <a:lnTo>
                  <a:pt x="154" y="24"/>
                </a:lnTo>
                <a:lnTo>
                  <a:pt x="0" y="0"/>
                </a:lnTo>
                <a:lnTo>
                  <a:pt x="0" y="0"/>
                </a:lnTo>
                <a:lnTo>
                  <a:pt x="774" y="1020"/>
                </a:lnTo>
                <a:lnTo>
                  <a:pt x="1068" y="102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PlaceHolder 7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Для правки текста заголовка щёлкните мышью</a:t>
            </a:r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1.gif"/><Relationship Id="rId2" Type="http://schemas.openxmlformats.org/officeDocument/2006/relationships/slideLayout" Target="../slideLayouts/slideLayout4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2.gif"/><Relationship Id="rId2" Type="http://schemas.openxmlformats.org/officeDocument/2006/relationships/slideLayout" Target="../slideLayouts/slideLayout4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hyperlink" Target="http://rusbase.com/services/retail/" TargetMode="External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jpeg"/><Relationship Id="rId3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Рисунок 3" descr="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Picture 2" descr=""/>
          <p:cNvPicPr/>
          <p:nvPr/>
        </p:nvPicPr>
        <p:blipFill>
          <a:blip r:embed="rId1"/>
          <a:stretch/>
        </p:blipFill>
        <p:spPr>
          <a:xfrm>
            <a:off x="0" y="656640"/>
            <a:ext cx="12191040" cy="6200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2035080" y="721440"/>
            <a:ext cx="8120880" cy="1708200"/>
          </a:xfrm>
          <a:prstGeom prst="roundRect">
            <a:avLst>
              <a:gd name="adj" fmla="val 1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/>
          <a:fillRef idx="0"/>
          <a:effectRef idx="0"/>
          <a:fontRef idx="minor"/>
        </p:style>
        <p:txBody>
          <a:bodyPr lIns="297720" rIns="247680" tIns="297720" bIns="297720" anchor="ctr"/>
          <a:p>
            <a:pPr algn="ctr">
              <a:lnSpc>
                <a:spcPct val="90000"/>
              </a:lnSpc>
            </a:pPr>
            <a:r>
              <a:rPr b="0" lang="ru-RU" sz="6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  <a:ea typeface="DejaVu Sans"/>
              </a:rPr>
              <a:t>Hadoop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2035080" y="2574360"/>
            <a:ext cx="3896280" cy="1708200"/>
          </a:xfrm>
          <a:prstGeom prst="roundRect">
            <a:avLst>
              <a:gd name="adj" fmla="val 1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/>
          <a:fillRef idx="0"/>
          <a:effectRef idx="0"/>
          <a:fontRef idx="minor"/>
        </p:style>
        <p:txBody>
          <a:bodyPr lIns="179640" rIns="129600" tIns="179640" bIns="179640" anchor="ctr"/>
          <a:p>
            <a:pPr algn="ctr">
              <a:lnSpc>
                <a:spcPct val="90000"/>
              </a:lnSpc>
            </a:pPr>
            <a:r>
              <a:rPr b="0" lang="ru-RU" sz="3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  <a:ea typeface="DejaVu Sans"/>
              </a:rPr>
              <a:t>Hadoop Distributed File System (HDFS) 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4066920" y="4325760"/>
            <a:ext cx="3896280" cy="1708200"/>
          </a:xfrm>
          <a:prstGeom prst="roundRect">
            <a:avLst>
              <a:gd name="adj" fmla="val 1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/>
          <a:fillRef idx="0"/>
          <a:effectRef idx="0"/>
          <a:fontRef idx="minor"/>
        </p:style>
        <p:txBody>
          <a:bodyPr lIns="179640" rIns="129600" tIns="179640" bIns="179640" anchor="ctr"/>
          <a:p>
            <a:pPr algn="ctr">
              <a:lnSpc>
                <a:spcPct val="90000"/>
              </a:lnSpc>
            </a:pPr>
            <a:r>
              <a:rPr b="0" lang="ru-RU" sz="3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  <a:ea typeface="DejaVu Sans"/>
              </a:rPr>
              <a:t>Hadoop common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4"/>
          <p:cNvSpPr/>
          <p:nvPr/>
        </p:nvSpPr>
        <p:spPr>
          <a:xfrm>
            <a:off x="6259680" y="2574360"/>
            <a:ext cx="3896280" cy="1708200"/>
          </a:xfrm>
          <a:prstGeom prst="roundRect">
            <a:avLst>
              <a:gd name="adj" fmla="val 1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/>
          <a:fillRef idx="0"/>
          <a:effectRef idx="0"/>
          <a:fontRef idx="minor"/>
        </p:style>
        <p:txBody>
          <a:bodyPr lIns="179640" rIns="129600" tIns="179640" bIns="179640" anchor="ctr"/>
          <a:p>
            <a:pPr algn="ctr">
              <a:lnSpc>
                <a:spcPct val="90000"/>
              </a:lnSpc>
            </a:pPr>
            <a:r>
              <a:rPr b="0" lang="ru-RU" sz="3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  <a:ea typeface="DejaVu Sans"/>
              </a:rPr>
              <a:t>Hadoop YARN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" descr=""/>
          <p:cNvPicPr/>
          <p:nvPr/>
        </p:nvPicPr>
        <p:blipFill>
          <a:blip r:embed="rId1"/>
          <a:stretch/>
        </p:blipFill>
        <p:spPr>
          <a:xfrm>
            <a:off x="1028880" y="1080000"/>
            <a:ext cx="10346760" cy="5710680"/>
          </a:xfrm>
          <a:prstGeom prst="rect">
            <a:avLst/>
          </a:prstGeom>
          <a:ln>
            <a:noFill/>
          </a:ln>
        </p:spPr>
      </p:pic>
      <p:sp>
        <p:nvSpPr>
          <p:cNvPr id="221" name="CustomShape 1"/>
          <p:cNvSpPr/>
          <p:nvPr/>
        </p:nvSpPr>
        <p:spPr>
          <a:xfrm>
            <a:off x="1954080" y="0"/>
            <a:ext cx="8629560" cy="104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90000"/>
              </a:lnSpc>
            </a:pPr>
            <a:r>
              <a:rPr b="0" i="1" lang="ru-RU" sz="3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  <a:ea typeface="DejaVu Sans"/>
              </a:rPr>
              <a:t>Hadoop Distributed File System (HDFS)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" descr=""/>
          <p:cNvPicPr/>
          <p:nvPr/>
        </p:nvPicPr>
        <p:blipFill>
          <a:blip r:embed="rId1"/>
          <a:stretch/>
        </p:blipFill>
        <p:spPr>
          <a:xfrm>
            <a:off x="1576080" y="936000"/>
            <a:ext cx="10677600" cy="5897160"/>
          </a:xfrm>
          <a:prstGeom prst="rect">
            <a:avLst/>
          </a:prstGeom>
          <a:ln>
            <a:noFill/>
          </a:ln>
        </p:spPr>
      </p:pic>
      <p:sp>
        <p:nvSpPr>
          <p:cNvPr id="223" name="CustomShape 1"/>
          <p:cNvSpPr/>
          <p:nvPr/>
        </p:nvSpPr>
        <p:spPr>
          <a:xfrm>
            <a:off x="4527000" y="3135960"/>
            <a:ext cx="3130920" cy="59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90000"/>
              </a:lnSpc>
            </a:pPr>
            <a:r>
              <a:rPr b="0" lang="ru-RU" sz="3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  <a:ea typeface="DejaVu Sans"/>
              </a:rPr>
              <a:t>Hadoop YARN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4500720" y="198360"/>
            <a:ext cx="3130920" cy="59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90000"/>
              </a:lnSpc>
            </a:pPr>
            <a:r>
              <a:rPr b="0" i="1" lang="ru-RU" sz="3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  <a:ea typeface="DejaVu Sans"/>
              </a:rPr>
              <a:t>Hadoop YARN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2390040" y="158400"/>
            <a:ext cx="7446600" cy="641880"/>
          </a:xfrm>
          <a:prstGeom prst="roundRect">
            <a:avLst>
              <a:gd name="adj" fmla="val 10000"/>
            </a:avLst>
          </a:prstGeom>
          <a:ln>
            <a:round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226" name="CustomShape 2"/>
          <p:cNvSpPr/>
          <p:nvPr/>
        </p:nvSpPr>
        <p:spPr>
          <a:xfrm>
            <a:off x="2435760" y="177480"/>
            <a:ext cx="7354800" cy="60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47680" rIns="247680" tIns="247680" bIns="247680" anchor="ctr"/>
          <a:p>
            <a:pPr algn="ctr">
              <a:lnSpc>
                <a:spcPct val="90000"/>
              </a:lnSpc>
            </a:pPr>
            <a:r>
              <a:rPr b="0" lang="ru-RU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  <a:ea typeface="DejaVu Sans"/>
              </a:rPr>
              <a:t>Hadoop Distributed File System (HDFS)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7" name="Picture 2" descr=""/>
          <p:cNvPicPr/>
          <p:nvPr/>
        </p:nvPicPr>
        <p:blipFill>
          <a:blip r:embed="rId1"/>
          <a:stretch/>
        </p:blipFill>
        <p:spPr>
          <a:xfrm>
            <a:off x="2163960" y="820440"/>
            <a:ext cx="8116920" cy="5608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2494800" y="90720"/>
            <a:ext cx="8488080" cy="969120"/>
          </a:xfrm>
          <a:prstGeom prst="roundRect">
            <a:avLst>
              <a:gd name="adj" fmla="val 10000"/>
            </a:avLst>
          </a:prstGeom>
          <a:ln>
            <a:round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229" name="CustomShape 2"/>
          <p:cNvSpPr/>
          <p:nvPr/>
        </p:nvSpPr>
        <p:spPr>
          <a:xfrm>
            <a:off x="2603880" y="119160"/>
            <a:ext cx="8269920" cy="91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29600" rIns="129600" tIns="129600" bIns="129600" anchor="ctr"/>
          <a:p>
            <a:pPr algn="ctr">
              <a:lnSpc>
                <a:spcPct val="90000"/>
              </a:lnSpc>
            </a:pPr>
            <a:r>
              <a:rPr b="0" lang="ru-RU" sz="3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  <a:ea typeface="DejaVu Sans"/>
              </a:rPr>
              <a:t>Hadoop YARN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0" name="Picture 4" descr=""/>
          <p:cNvPicPr/>
          <p:nvPr/>
        </p:nvPicPr>
        <p:blipFill>
          <a:blip r:embed="rId1"/>
          <a:stretch/>
        </p:blipFill>
        <p:spPr>
          <a:xfrm>
            <a:off x="2808360" y="1355040"/>
            <a:ext cx="7779600" cy="4815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" descr=""/>
          <p:cNvPicPr/>
          <p:nvPr/>
        </p:nvPicPr>
        <p:blipFill>
          <a:blip r:embed="rId1"/>
          <a:stretch/>
        </p:blipFill>
        <p:spPr>
          <a:xfrm>
            <a:off x="360" y="576000"/>
            <a:ext cx="12191760" cy="6095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5184000" y="422640"/>
            <a:ext cx="2448000" cy="657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i="1" lang="en-GB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Useful</a:t>
            </a:r>
            <a:r>
              <a:rPr b="0" i="1" lang="ru-RU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i="1" lang="ru-RU" sz="4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TextShape 2"/>
          <p:cNvSpPr txBox="1"/>
          <p:nvPr/>
        </p:nvSpPr>
        <p:spPr>
          <a:xfrm>
            <a:off x="249480" y="1165320"/>
            <a:ext cx="781452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https://github.com/XpeRIall/RSS_Parser-Hadoop/tree/XpeRIall-RSS_parser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TextShape 3"/>
          <p:cNvSpPr txBox="1"/>
          <p:nvPr/>
        </p:nvSpPr>
        <p:spPr>
          <a:xfrm>
            <a:off x="249480" y="1597320"/>
            <a:ext cx="1012320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http://www.bogotobogo.com/Hadoop/BigData_hadoop_Install_on_ubuntu_single_node_cluster.php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TextShape 4"/>
          <p:cNvSpPr txBox="1"/>
          <p:nvPr/>
        </p:nvSpPr>
        <p:spPr>
          <a:xfrm>
            <a:off x="243360" y="2029320"/>
            <a:ext cx="278064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http://hadoop.apache.org/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TextShape 5"/>
          <p:cNvSpPr txBox="1"/>
          <p:nvPr/>
        </p:nvSpPr>
        <p:spPr>
          <a:xfrm>
            <a:off x="3168000" y="2029320"/>
            <a:ext cx="246672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https://databricks.com/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3" descr="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>
            <a:noFill/>
          </a:ln>
        </p:spPr>
      </p:pic>
      <p:sp>
        <p:nvSpPr>
          <p:cNvPr id="202" name="CustomShape 1"/>
          <p:cNvSpPr/>
          <p:nvPr/>
        </p:nvSpPr>
        <p:spPr>
          <a:xfrm>
            <a:off x="0" y="579240"/>
            <a:ext cx="5694480" cy="310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mic Sans MS"/>
                <a:ea typeface="DejaVu Sans"/>
              </a:rPr>
              <a:t>В мировой практике большими данными называют только объект анализа.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mic Sans MS"/>
                <a:ea typeface="DejaVu Sans"/>
              </a:rPr>
              <a:t>Термин big data родился в 2008 году. 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mic Sans MS"/>
                <a:ea typeface="DejaVu Sans"/>
              </a:rPr>
              <a:t>К категории big data относится большинство потоков данных свыше 100 Гб в день.</a:t>
            </a:r>
            <a:r>
              <a:rPr b="0" lang="ru-RU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omic Sans MS"/>
                <a:ea typeface="DejaVu Sans"/>
                <a:hlinkClick r:id="rId2"/>
              </a:rPr>
              <a:t> 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0" y="117720"/>
            <a:ext cx="1219104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ru-RU" sz="1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mic Sans MS"/>
                <a:ea typeface="DejaVu Sans"/>
              </a:rPr>
              <a:t>Big data</a:t>
            </a:r>
            <a:r>
              <a:rPr b="1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mic Sans MS"/>
                <a:ea typeface="DejaVu Sans"/>
              </a:rPr>
              <a:t> </a:t>
            </a: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mic Sans MS"/>
                <a:ea typeface="DejaVu Sans"/>
              </a:rPr>
              <a:t>— огромные объемы неоднородной и быстро поступающей цифровой информации, которые невозможно обработать традиционными инструментами. 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Рисунок 4" descr=""/>
          <p:cNvPicPr/>
          <p:nvPr/>
        </p:nvPicPr>
        <p:blipFill>
          <a:blip r:embed="rId1"/>
          <a:stretch/>
        </p:blipFill>
        <p:spPr>
          <a:xfrm>
            <a:off x="3238200" y="570960"/>
            <a:ext cx="5714640" cy="5714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-895320" y="3960"/>
            <a:ext cx="8045640" cy="22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lvl="2" marL="12574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</a:t>
            </a:r>
            <a:r>
              <a:rPr b="0" lang="ru-RU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Государственное управление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862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</a:t>
            </a:r>
            <a:r>
              <a:rPr b="0" lang="ru-RU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	</a:t>
            </a:r>
            <a:r>
              <a:rPr b="0" lang="ru-RU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Медицина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7" marL="35434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Телекоммуникации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862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Финансы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6290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</a:t>
            </a:r>
            <a:r>
              <a:rPr b="0" lang="ru-RU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Транспорт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14680" indent="-342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 </a:t>
            </a:r>
            <a:r>
              <a:rPr b="0" lang="ru-RU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Производство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6" name="Рисунок 8" descr=""/>
          <p:cNvPicPr/>
          <p:nvPr/>
        </p:nvPicPr>
        <p:blipFill>
          <a:blip r:embed="rId1"/>
          <a:stretch/>
        </p:blipFill>
        <p:spPr>
          <a:xfrm>
            <a:off x="7958520" y="54360"/>
            <a:ext cx="5721120" cy="4337280"/>
          </a:xfrm>
          <a:prstGeom prst="rect">
            <a:avLst/>
          </a:prstGeom>
          <a:ln>
            <a:noFill/>
          </a:ln>
        </p:spPr>
      </p:pic>
      <p:pic>
        <p:nvPicPr>
          <p:cNvPr id="207" name="Picture 2" descr=""/>
          <p:cNvPicPr/>
          <p:nvPr/>
        </p:nvPicPr>
        <p:blipFill>
          <a:blip r:embed="rId2"/>
          <a:stretch/>
        </p:blipFill>
        <p:spPr>
          <a:xfrm>
            <a:off x="77760" y="2160000"/>
            <a:ext cx="8273880" cy="4671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Рисунок 3" descr=""/>
          <p:cNvPicPr/>
          <p:nvPr/>
        </p:nvPicPr>
        <p:blipFill>
          <a:blip r:embed="rId1"/>
          <a:stretch/>
        </p:blipFill>
        <p:spPr>
          <a:xfrm>
            <a:off x="360" y="-22320"/>
            <a:ext cx="12191040" cy="6879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icture 2" descr=""/>
          <p:cNvPicPr/>
          <p:nvPr/>
        </p:nvPicPr>
        <p:blipFill>
          <a:blip r:embed="rId1"/>
          <a:stretch/>
        </p:blipFill>
        <p:spPr>
          <a:xfrm>
            <a:off x="2555280" y="0"/>
            <a:ext cx="6805440" cy="3572280"/>
          </a:xfrm>
          <a:prstGeom prst="rect">
            <a:avLst/>
          </a:prstGeom>
          <a:ln>
            <a:noFill/>
          </a:ln>
        </p:spPr>
      </p:pic>
      <p:sp>
        <p:nvSpPr>
          <p:cNvPr id="210" name="CustomShape 1"/>
          <p:cNvSpPr/>
          <p:nvPr/>
        </p:nvSpPr>
        <p:spPr>
          <a:xfrm>
            <a:off x="1662480" y="4020840"/>
            <a:ext cx="9605880" cy="75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7000"/>
              </a:lnSpc>
            </a:pPr>
            <a:r>
              <a:rPr b="1" i="1" lang="ru-RU" sz="1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Data lake</a:t>
            </a:r>
            <a:r>
              <a:rPr b="1" i="1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Calibri"/>
              </a:rPr>
              <a:t> (озеро данных) 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7000"/>
              </a:lnSpc>
            </a:pPr>
            <a:r>
              <a:rPr b="1" i="1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Calibri"/>
              </a:rPr>
              <a:t>хранилище больших данных в необработанном виде.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1978560" y="4808520"/>
            <a:ext cx="8387640" cy="153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000" algn="ctr">
              <a:lnSpc>
                <a:spcPct val="107000"/>
              </a:lnSpc>
              <a:buClr>
                <a:srgbClr val="000000"/>
              </a:buClr>
              <a:buFont typeface="Symbol"/>
              <a:buChar char="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Calibri"/>
              </a:rPr>
              <a:t>«Озера» хранят данные из разных источников и разных форматов. 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 algn="ctr">
              <a:lnSpc>
                <a:spcPct val="107000"/>
              </a:lnSpc>
              <a:buClr>
                <a:srgbClr val="000000"/>
              </a:buClr>
              <a:buFont typeface="Symbol"/>
              <a:buChar char="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Calibri"/>
              </a:rPr>
              <a:t>Это обходится значительно дешевле традиционных хранилищ, в которые помещаются только структурированные данные. 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 algn="ctr">
              <a:lnSpc>
                <a:spcPct val="107000"/>
              </a:lnSpc>
              <a:buClr>
                <a:srgbClr val="000000"/>
              </a:buClr>
              <a:buFont typeface="Symbol"/>
              <a:buChar char="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Calibri"/>
              </a:rPr>
              <a:t>Data lake позволяют анализировать большие данные в исходном виде.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 algn="ctr">
              <a:lnSpc>
                <a:spcPct val="107000"/>
              </a:lnSpc>
              <a:buClr>
                <a:srgbClr val="000000"/>
              </a:buClr>
              <a:buFont typeface="Symbol"/>
              <a:buChar char="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Calibri"/>
              </a:rPr>
              <a:t>Пользоваться «озерами» могут сразу несколько сотрудников.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Рисунок 3" descr=""/>
          <p:cNvPicPr/>
          <p:nvPr/>
        </p:nvPicPr>
        <p:blipFill>
          <a:blip r:embed="rId1"/>
          <a:stretch/>
        </p:blipFill>
        <p:spPr>
          <a:xfrm>
            <a:off x="1538280" y="61920"/>
            <a:ext cx="9114480" cy="6733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Picture 4" descr=""/>
          <p:cNvPicPr/>
          <p:nvPr/>
        </p:nvPicPr>
        <p:blipFill>
          <a:blip r:embed="rId1"/>
          <a:stretch/>
        </p:blipFill>
        <p:spPr>
          <a:xfrm>
            <a:off x="688680" y="487440"/>
            <a:ext cx="11005560" cy="5502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TM03090434[[fn=Дерево]]</Template>
  <TotalTime>227</TotalTime>
  <Application>LibreOffice/5.2.2.2$Linux_X86_64 LibreOffice_project/20m0$Build-2</Application>
  <Words>100</Words>
  <Paragraphs>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2016-10-22T12:13:39Z</dcterms:created>
  <dc:creator>Dmima</dc:creator>
  <dc:description/>
  <dc:language>ru-RU</dc:language>
  <cp:lastModifiedBy/>
  <dcterms:modified xsi:type="dcterms:W3CDTF">2016-12-11T14:06:13Z</dcterms:modified>
  <cp:revision>13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15</vt:i4>
  </property>
</Properties>
</file>